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7" r:id="rId5"/>
    <p:sldId id="259" r:id="rId6"/>
    <p:sldId id="260" r:id="rId7"/>
    <p:sldId id="261" r:id="rId8"/>
    <p:sldId id="265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663D5-DE9D-4807-BBE3-7FA69B4018EA}" type="datetimeFigureOut">
              <a:rPr lang="ru-RU" smtClean="0"/>
              <a:t>06.02.2026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2995AB-CC0F-4686-94E2-C511FD0D9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406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995AB-CC0F-4686-94E2-C511FD0D970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06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85F2B-0704-433D-8D1E-76BF84D8D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F26D90B-E428-4AAB-8BB7-1B20F123E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B58E35-38AA-481E-ACD4-CB8C1656F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6CD4-0B46-4506-A099-DDD99D5AF93B}" type="datetimeFigureOut">
              <a:rPr lang="ru-RU" smtClean="0"/>
              <a:t>06.02.2026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BBF50D-DD35-4353-B2DC-4C18FC01D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EC2EB5-AE68-42E4-83C0-0A674199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E61D7-D7BE-44B2-9496-4DCD0E8693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399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702B45-236E-4359-83C4-CC31DBAA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CFB8B71-24B9-4F21-AA00-989C84DB9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252825-CA24-4F4C-9A2D-53F895566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6CD4-0B46-4506-A099-DDD99D5AF93B}" type="datetimeFigureOut">
              <a:rPr lang="ru-RU" smtClean="0"/>
              <a:t>06.02.2026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8EC97B-A78C-4BD2-9D3C-6A4B1D03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3FC9F1-8B33-4351-A597-3BCEE4701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E61D7-D7BE-44B2-9496-4DCD0E8693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3580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0EE526-E880-4D1D-9972-36ACB59963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19FA47C-9A63-4911-975F-AA7FE5D0E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698C85-9730-409E-B191-DAAA4F997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6CD4-0B46-4506-A099-DDD99D5AF93B}" type="datetimeFigureOut">
              <a:rPr lang="ru-RU" smtClean="0"/>
              <a:t>06.02.2026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7C6048-ACB9-4AED-BEDD-1EEDF83AE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67C95E-BFF9-43E1-92FA-D953421FF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E61D7-D7BE-44B2-9496-4DCD0E8693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339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7CC3D8-9105-46A5-AF52-F52EA6A0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5A93FA-7B4A-4456-AE03-9D4F8F587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BC1B72-1753-450A-AAF1-3C7757831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6CD4-0B46-4506-A099-DDD99D5AF93B}" type="datetimeFigureOut">
              <a:rPr lang="ru-RU" smtClean="0"/>
              <a:t>06.02.2026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4C9DDB-6C22-4A50-9EAD-A3D5E03F1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78C51C-F04C-41A2-8FEF-28DC550C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E61D7-D7BE-44B2-9496-4DCD0E8693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059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92E12-6EF3-4B31-95A7-7FF7287AD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EABECF-3693-4381-A0DD-4866AD7C5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C8DA39-9298-4824-8B71-C4C042D9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6CD4-0B46-4506-A099-DDD99D5AF93B}" type="datetimeFigureOut">
              <a:rPr lang="ru-RU" smtClean="0"/>
              <a:t>06.02.2026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7695EA-6552-4052-84A3-3B58476C0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FDB5BB-0F3E-49AE-84E0-A30AC084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E61D7-D7BE-44B2-9496-4DCD0E8693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614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C1CD69-FF3E-4693-931F-C793D70F5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F3B395-5FD8-4F84-A729-1A3AB1255E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FCB6A4-AFB4-4C9F-9BD5-83D61B1F3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6BD744C-8FA6-40AD-9D7C-57CF5FB60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6CD4-0B46-4506-A099-DDD99D5AF93B}" type="datetimeFigureOut">
              <a:rPr lang="ru-RU" smtClean="0"/>
              <a:t>06.02.2026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68700C-F6D7-4A20-A1BA-B020E746D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E9EB1C-0EDB-4C39-B882-1B6A40B5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E61D7-D7BE-44B2-9496-4DCD0E8693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1268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EE259-269E-4176-B223-4E64ECCEC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0F0FE3-6E1A-43FE-B57E-CE937999D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FA7B58D-4522-488F-B2EF-229800393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98AD63D-F8E5-4EE2-9F10-43F584EB4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CA0E632-ECDA-420F-9CD8-350B8B0D7D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29359A5-E3E6-4B97-8A0E-A64BAD71A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6CD4-0B46-4506-A099-DDD99D5AF93B}" type="datetimeFigureOut">
              <a:rPr lang="ru-RU" smtClean="0"/>
              <a:t>06.02.2026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333FEBA-FBA2-4D0A-8CBE-3600DA3D7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425E6E5-037D-4E3B-AFC3-8BA4C8692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E61D7-D7BE-44B2-9496-4DCD0E8693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7275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C2EA0-CAFC-48EE-8FD8-78C053154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DA353D7-C351-4E5B-943A-4106BADA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6CD4-0B46-4506-A099-DDD99D5AF93B}" type="datetimeFigureOut">
              <a:rPr lang="ru-RU" smtClean="0"/>
              <a:t>06.02.2026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C0B41B0-6F6B-4ED5-88E5-B87C0E32A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C679593-6DED-4DC7-9502-0FAD6B7FB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E61D7-D7BE-44B2-9496-4DCD0E8693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53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A30D0E7-C8EA-477C-96E3-9C0DBC3BE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6CD4-0B46-4506-A099-DDD99D5AF93B}" type="datetimeFigureOut">
              <a:rPr lang="ru-RU" smtClean="0"/>
              <a:t>06.02.2026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801B73C-B140-4C8D-8AC1-A2678A84C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06206A-1C91-473D-97D2-AB7E0919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E61D7-D7BE-44B2-9496-4DCD0E8693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53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98FCF2-904C-416F-A002-7D78D9EF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EFA568-D6FB-41D2-B300-50E63CFF5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AABA8FC-53CE-48D8-821A-1B6B8DB18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B57E26-7FCE-41C6-B86D-ACAE0C62D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6CD4-0B46-4506-A099-DDD99D5AF93B}" type="datetimeFigureOut">
              <a:rPr lang="ru-RU" smtClean="0"/>
              <a:t>06.02.2026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BB7CF28-1ECC-4601-96F1-A3B796B50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BE3C4C-DD4A-499A-9931-7E1AD9791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E61D7-D7BE-44B2-9496-4DCD0E8693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9780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2619CB-BC50-49A6-AD72-1B3EEE449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DDC92F3-3B5E-4959-9CA5-4F38AE5B2A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3B6570-DC83-4E3D-A34A-0234E2DDA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DD74BD8-94A4-4D85-99E3-63468D960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6CD4-0B46-4506-A099-DDD99D5AF93B}" type="datetimeFigureOut">
              <a:rPr lang="ru-RU" smtClean="0"/>
              <a:t>06.02.2026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CD90B4C-5763-4BC1-B53C-2BE279D5B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2AB3F4-6232-422D-9C78-293B81112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E61D7-D7BE-44B2-9496-4DCD0E8693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755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2F11F-E9FD-49A6-BA30-410178689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194813-8DCE-44FA-8F96-9448E69C6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4757E6-E3C7-49A4-A47C-EE0BE93DA5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76CD4-0B46-4506-A099-DDD99D5AF93B}" type="datetimeFigureOut">
              <a:rPr lang="ru-RU" smtClean="0"/>
              <a:t>06.02.2026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140439-497E-472B-8EAC-96257E98F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C225FE-B1A2-48A4-851E-D9189C9346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E61D7-D7BE-44B2-9496-4DCD0E8693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7759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hyperlink" Target="https://www.sbs-consulting.ru/upload/iblock/83d/gifenn7d8pdaif6dx5278bidhpwopwn0.pdf" TargetMode="Externa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bs-consulting.ru/upload/iblock/83d/gifenn7d8pdaif6dx5278bidhpwopwn0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may-urban.gov.in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ractorjunction.com/sarkari-yojana-news/get-a-loan-and-subsidy-of-rs-50-lakh-to-build-a-house/" TargetMode="External"/><Relationship Id="rId4" Type="http://schemas.openxmlformats.org/officeDocument/2006/relationships/hyperlink" Target="https://www.laatsaab.com/nation/india-will-need-64-million-additional-houses-by-2036-report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khabargaon.com/national/national-housing-bank-report-says-1-71-crore-new-home-made-in-india/933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libaba.com/trade/search?scene=invalid_items_initiate_imgsrch&amp;escapeQp=true&amp;IndexArea=image_similar&amp;productId=1601006194270&amp;spm=a2700.detail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xportcenter.ru/services/spetsialnye-programmy-po-podderzhke-eksporta/?ysclid=mkm5hb19ff471675831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hecko.ru/company/omzm-metall-1025500515347#activit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patent.ru/trademark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patent.ru/trademarks/" TargetMode="External"/><Relationship Id="rId2" Type="http://schemas.openxmlformats.org/officeDocument/2006/relationships/hyperlink" Target="https://ozsmk.ru/abou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ecko.ru/company/omzm-metall-1025500515347#activity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1520international.com/content/2024/sentyabr-2024/brics-and-the-new-architecture-of-international-trad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bs-consulting.ru/upload/iblock/83d/gifenn7d8pdaif6dx5278bidhpwopwn0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47F3D3-1A3B-45FD-A3DC-EFA44533B5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Модуль Д</a:t>
            </a:r>
            <a:br>
              <a:rPr lang="ru-RU" dirty="0"/>
            </a:br>
            <a:r>
              <a:rPr lang="ru-RU" sz="2000" dirty="0"/>
              <a:t>Продвижение местных брендов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9E22327-8155-4B24-90A9-76A4927820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/>
              <a:t>Ауль</a:t>
            </a:r>
            <a:r>
              <a:rPr lang="ru-RU" dirty="0"/>
              <a:t> Лев №1 Омск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2892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DD75BD3-1F30-40E2-A4CF-082F3A38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6" y="115483"/>
            <a:ext cx="10515600" cy="1325563"/>
          </a:xfrm>
        </p:spPr>
        <p:txBody>
          <a:bodyPr/>
          <a:lstStyle/>
          <a:p>
            <a:r>
              <a:rPr lang="ru-RU" dirty="0"/>
              <a:t>Анализ рынков стран БРИКС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2EF34C-CCF8-44CE-83D1-222412AAE19A}"/>
              </a:ext>
            </a:extLst>
          </p:cNvPr>
          <p:cNvSpPr txBox="1"/>
          <p:nvPr/>
        </p:nvSpPr>
        <p:spPr>
          <a:xfrm>
            <a:off x="8522473" y="778264"/>
            <a:ext cx="270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Ссылка на источник: </a:t>
            </a:r>
            <a:r>
              <a:rPr lang="en-US" dirty="0">
                <a:hlinkClick r:id="rId3"/>
              </a:rPr>
              <a:t>SBS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FB8037-D227-40BF-B4D5-0FD00FE67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51" y="1622470"/>
            <a:ext cx="3876153" cy="11207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5D00A9-BDCD-4B18-9641-FB04E04CE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51" y="2723958"/>
            <a:ext cx="3876153" cy="10159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C0FBC6-2054-4256-92EC-E274F7EBA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686" y="3739896"/>
            <a:ext cx="4035318" cy="10222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32DCCE-28AC-4A59-862A-23ABED72D5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851" y="4841384"/>
            <a:ext cx="3990688" cy="101593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074427-D9BA-4057-9861-420F0D961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850" y="5838081"/>
            <a:ext cx="3876153" cy="89599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1C8ACC-237D-4C66-A092-7937F51D8D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3539" y="1622470"/>
            <a:ext cx="4622040" cy="112072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42C13A6-7F1B-44BA-A4C1-EE25FEB1CC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3539" y="2743199"/>
            <a:ext cx="4624594" cy="122143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C8BFA5C-B1E9-4D5E-9748-23A84FF637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3538" y="3970355"/>
            <a:ext cx="4095172" cy="101593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BB8D790-B928-4B19-98FA-DBD3AEFE43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3538" y="4986293"/>
            <a:ext cx="4804303" cy="122143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6C1D4D4-43EB-4AD3-87C9-776455CC04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05578" y="1721537"/>
            <a:ext cx="3032163" cy="84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88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597A2C4-01D9-4C27-B555-E8FD0DFDBA6A}"/>
              </a:ext>
            </a:extLst>
          </p:cNvPr>
          <p:cNvSpPr txBox="1">
            <a:spLocks/>
          </p:cNvSpPr>
          <p:nvPr/>
        </p:nvSpPr>
        <p:spPr>
          <a:xfrm>
            <a:off x="332173" y="196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Анализ рынков стран БРИКС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FC6344-2E44-4D8D-8147-69B1D3ED3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73" y="1763555"/>
            <a:ext cx="6140166" cy="28011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5C20EC-434D-418E-A84E-877167361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339" y="1763554"/>
            <a:ext cx="5422862" cy="2801171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81C3F4AC-C6CF-461C-AB51-B8B2166B6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74" y="4564725"/>
            <a:ext cx="11021626" cy="1612238"/>
          </a:xfrm>
        </p:spPr>
        <p:txBody>
          <a:bodyPr>
            <a:norm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Чаще всего страны импортируют: машинное и транспортное оборудование и др.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экспортируют: продукты питания и др.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562EE-EF96-4C3F-A94A-8BF064ACA28A}"/>
              </a:ext>
            </a:extLst>
          </p:cNvPr>
          <p:cNvSpPr txBox="1"/>
          <p:nvPr/>
        </p:nvSpPr>
        <p:spPr>
          <a:xfrm>
            <a:off x="612913" y="6261900"/>
            <a:ext cx="12241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 источник: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SBS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298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EEB6498-0027-4C56-BFA1-8C279FBC0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 выбрал страну Индию</a:t>
            </a:r>
          </a:p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Обоснование</a:t>
            </a:r>
          </a:p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Растущий спрос по политическим решениям </a:t>
            </a:r>
          </a:p>
          <a:p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E36F711-3832-4E24-AC96-AE5A5630659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Обоснование выбор страны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BD176C-BE13-417A-A16C-18C35F8EA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251041"/>
            <a:ext cx="10363200" cy="3175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01FAC6-3EC8-495F-936A-0A9BA9FF6FD5}"/>
              </a:ext>
            </a:extLst>
          </p:cNvPr>
          <p:cNvSpPr txBox="1"/>
          <p:nvPr/>
        </p:nvSpPr>
        <p:spPr>
          <a:xfrm>
            <a:off x="6455929" y="1506289"/>
            <a:ext cx="4262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 источник: </a:t>
            </a:r>
            <a:r>
              <a:rPr lang="en-US" sz="1400" dirty="0">
                <a:hlinkClick r:id="rId3"/>
              </a:rPr>
              <a:t>PMAY (U)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632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BA7C491-0478-49AD-86E2-F3DB49D4699E}"/>
              </a:ext>
            </a:extLst>
          </p:cNvPr>
          <p:cNvSpPr txBox="1">
            <a:spLocks/>
          </p:cNvSpPr>
          <p:nvPr/>
        </p:nvSpPr>
        <p:spPr>
          <a:xfrm>
            <a:off x="323295" y="1786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Особенности рынка</a:t>
            </a:r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7A72BFFD-4A85-4884-BB72-3A02D8D1D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746" y="2180732"/>
            <a:ext cx="5660254" cy="4351338"/>
          </a:xfrm>
        </p:spPr>
        <p:txBody>
          <a:bodyPr/>
          <a:lstStyle/>
          <a:p>
            <a:r>
              <a:rPr lang="ru-RU" dirty="0"/>
              <a:t>1. Крупный рынок: Индии требуется ещё 64 </a:t>
            </a:r>
            <a:r>
              <a:rPr lang="ru-RU" dirty="0" err="1"/>
              <a:t>милиона</a:t>
            </a:r>
            <a:r>
              <a:rPr lang="ru-RU" dirty="0"/>
              <a:t> домов к 2036 году </a:t>
            </a:r>
          </a:p>
          <a:p>
            <a:r>
              <a:rPr lang="ru-RU" dirty="0"/>
              <a:t>2. Географическая близость</a:t>
            </a:r>
          </a:p>
          <a:p>
            <a:r>
              <a:rPr lang="ru-RU" dirty="0"/>
              <a:t>3. Высокий спрос в связи с государственными программами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D3E8CB-19EA-4370-8622-D7412AA69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363" y="1597867"/>
            <a:ext cx="3869289" cy="22609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C9AAD6-6B62-462F-A86F-F6C5132C2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63" y="3858768"/>
            <a:ext cx="4047532" cy="2634667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5AAB3E5-75D7-40A8-87D4-DBEE8ED81CFD}"/>
              </a:ext>
            </a:extLst>
          </p:cNvPr>
          <p:cNvSpPr/>
          <p:nvPr/>
        </p:nvSpPr>
        <p:spPr>
          <a:xfrm>
            <a:off x="323295" y="5362519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Ссылки на источник: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Индии потребуется 6,4 крора дополнительных домов к 2036 году: Отчет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Субсидия на ипотечный кредит PM: кредит в размере 50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лакхов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 рупий и субсидия на строительство дома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030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124EE97-92A0-440D-A3DF-4F76C4C8F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Объемы продаж (прогноз)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CE61ED05-7C67-4761-9977-482385030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486787"/>
              </p:ext>
            </p:extLst>
          </p:nvPr>
        </p:nvGraphicFramePr>
        <p:xfrm>
          <a:off x="1295153" y="2415301"/>
          <a:ext cx="8128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6284802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20067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aseline="0" dirty="0"/>
                        <a:t>Аудитория нуждающихся в жилье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64 млн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021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Охватить маркетинговой рекламой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 млн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842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Конверсия «охваченной» аудитории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1 000 000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092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Количество строящихся домов в год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37,77 тысяч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491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Итого</a:t>
                      </a:r>
                      <a:r>
                        <a:rPr lang="ru-RU" baseline="0" dirty="0"/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793136"/>
                  </a:ext>
                </a:extLst>
              </a:tr>
            </a:tbl>
          </a:graphicData>
        </a:graphic>
      </p:graphicFrame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D0CBF7A-C440-4064-9007-899EC61A6AB6}"/>
              </a:ext>
            </a:extLst>
          </p:cNvPr>
          <p:cNvSpPr/>
          <p:nvPr/>
        </p:nvSpPr>
        <p:spPr>
          <a:xfrm>
            <a:off x="305007" y="532332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Ссылки на источник: </a:t>
            </a:r>
            <a:r>
              <a:rPr lang="hi-IN" sz="1400" dirty="0">
                <a:hlinkClick r:id="rId2"/>
              </a:rPr>
              <a:t>देश में इतने करोड़ लोगों को मिली 'अपनी छत', होम लोन में भी वृद्धि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853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E5A9DBEA-DA33-46F9-97D3-2BE22DCDD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7550" y="1554479"/>
            <a:ext cx="5670344" cy="2811971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434BB18-38EF-49F1-A7CD-3371BE8D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Аналитическая подготовка к стратегии бренд-продвижения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13231E53-BC93-4815-8A60-8D261A3929FE}"/>
              </a:ext>
            </a:extLst>
          </p:cNvPr>
          <p:cNvSpPr txBox="1">
            <a:spLocks/>
          </p:cNvSpPr>
          <p:nvPr/>
        </p:nvSpPr>
        <p:spPr>
          <a:xfrm>
            <a:off x="514106" y="1917065"/>
            <a:ext cx="27739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Для анализа использовался ресурс 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Alibaba.com</a:t>
            </a:r>
            <a:endParaRPr lang="ru-RU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Средняя цена металлических балок от 34тыс руб. до 55тыс руб. 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4679B6-C250-476E-A068-282D689E1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089" y="1554479"/>
            <a:ext cx="2773911" cy="435133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757ACCE-AD61-4161-BD36-1DEC128C8296}"/>
              </a:ext>
            </a:extLst>
          </p:cNvPr>
          <p:cNvSpPr/>
          <p:nvPr/>
        </p:nvSpPr>
        <p:spPr>
          <a:xfrm>
            <a:off x="225977" y="6123543"/>
            <a:ext cx="63078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Ссылки на источник: </a:t>
            </a:r>
            <a:r>
              <a:rPr lang="ru-RU" dirty="0">
                <a:hlinkClick r:id="rId4"/>
              </a:rPr>
              <a:t>Поиск изображений продукта на </a:t>
            </a:r>
            <a:r>
              <a:rPr lang="ru-RU" dirty="0" err="1">
                <a:hlinkClick r:id="rId4"/>
              </a:rPr>
              <a:t>Alibaba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9875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3FF1391-2023-43E2-B770-C28640EC8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61" y="302981"/>
            <a:ext cx="11114103" cy="1325563"/>
          </a:xfrm>
        </p:spPr>
        <p:txBody>
          <a:bodyPr/>
          <a:lstStyle/>
          <a:p>
            <a:r>
              <a:rPr lang="ru-RU" dirty="0"/>
              <a:t>Маркетинговая стратегия продвижения по 4</a:t>
            </a:r>
            <a:r>
              <a:rPr lang="en-US" dirty="0"/>
              <a:t>P</a:t>
            </a:r>
            <a:endParaRPr lang="ru-RU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752237D-AC01-4EE3-936D-381401CB2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480219"/>
              </p:ext>
            </p:extLst>
          </p:nvPr>
        </p:nvGraphicFramePr>
        <p:xfrm>
          <a:off x="1073377" y="1628544"/>
          <a:ext cx="9872870" cy="47059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9682">
                  <a:extLst>
                    <a:ext uri="{9D8B030D-6E8A-4147-A177-3AD203B41FA5}">
                      <a16:colId xmlns:a16="http://schemas.microsoft.com/office/drawing/2014/main" val="1770856389"/>
                    </a:ext>
                  </a:extLst>
                </a:gridCol>
                <a:gridCol w="7373188">
                  <a:extLst>
                    <a:ext uri="{9D8B030D-6E8A-4147-A177-3AD203B41FA5}">
                      <a16:colId xmlns:a16="http://schemas.microsoft.com/office/drawing/2014/main" val="1461429010"/>
                    </a:ext>
                  </a:extLst>
                </a:gridCol>
              </a:tblGrid>
              <a:tr h="1131594">
                <a:tc>
                  <a:txBody>
                    <a:bodyPr/>
                    <a:lstStyle/>
                    <a:p>
                      <a:r>
                        <a:rPr lang="en-US" dirty="0"/>
                        <a:t>PODUCT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Металлоконструкции, Балки, Металлические лестницы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320394"/>
                  </a:ext>
                </a:extLst>
              </a:tr>
              <a:tr h="655606">
                <a:tc>
                  <a:txBody>
                    <a:bodyPr/>
                    <a:lstStyle/>
                    <a:p>
                      <a:r>
                        <a:rPr lang="en-US" dirty="0"/>
                        <a:t>PLACE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Поставки строящим компаниям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942448"/>
                  </a:ext>
                </a:extLst>
              </a:tr>
              <a:tr h="1131594">
                <a:tc>
                  <a:txBody>
                    <a:bodyPr/>
                    <a:lstStyle/>
                    <a:p>
                      <a:r>
                        <a:rPr lang="en-US" dirty="0"/>
                        <a:t>PROMOTION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aseline="0" dirty="0"/>
                        <a:t>Видео изготовления, Видео о готовых зданиях из нашей продукции, Рекламные компании через </a:t>
                      </a:r>
                      <a:r>
                        <a:rPr lang="en-US" baseline="0" dirty="0"/>
                        <a:t>Google ADS.</a:t>
                      </a:r>
                      <a:endParaRPr lang="ru-RU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701903"/>
                  </a:ext>
                </a:extLst>
              </a:tr>
              <a:tr h="1131594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45000 </a:t>
                      </a:r>
                      <a:r>
                        <a:rPr lang="ru-RU" dirty="0" err="1"/>
                        <a:t>тыс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руб</a:t>
                      </a:r>
                      <a:r>
                        <a:rPr lang="ru-RU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009983"/>
                  </a:ext>
                </a:extLst>
              </a:tr>
              <a:tr h="655606">
                <a:tc>
                  <a:txBody>
                    <a:bodyPr/>
                    <a:lstStyle/>
                    <a:p>
                      <a:r>
                        <a:rPr lang="ru-RU" dirty="0"/>
                        <a:t>Каналы</a:t>
                      </a:r>
                      <a:r>
                        <a:rPr lang="ru-RU" baseline="0" dirty="0"/>
                        <a:t> продаж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Поставки государственным и частным компаниям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434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123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BBE1FA5-073A-49A9-A8F7-2A26640F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3" y="187572"/>
            <a:ext cx="11353800" cy="1325563"/>
          </a:xfrm>
        </p:spPr>
        <p:txBody>
          <a:bodyPr/>
          <a:lstStyle/>
          <a:p>
            <a:r>
              <a:rPr lang="ru-RU" dirty="0"/>
              <a:t>Цель бренд-придвижения по методике </a:t>
            </a:r>
            <a:r>
              <a:rPr lang="en-US" dirty="0"/>
              <a:t>4P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8CC2A7-5131-43DD-8F60-CBF1BEFC0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315" y="1597024"/>
            <a:ext cx="10823369" cy="4848307"/>
          </a:xfrm>
        </p:spPr>
        <p:txBody>
          <a:bodyPr>
            <a:normAutofit fontScale="55000" lnSpcReduction="20000"/>
          </a:bodyPr>
          <a:lstStyle/>
          <a:p>
            <a:r>
              <a:rPr lang="ru-RU" b="1" dirty="0"/>
              <a:t>1 Продуктовый:</a:t>
            </a:r>
            <a:endParaRPr lang="ru-RU" dirty="0"/>
          </a:p>
          <a:p>
            <a:pPr lvl="1"/>
            <a:r>
              <a:rPr lang="ru-RU" dirty="0"/>
              <a:t>Адаптация продукции под индийские стандарты (BIS) и типовые проекты.</a:t>
            </a:r>
          </a:p>
          <a:p>
            <a:pPr lvl="1"/>
            <a:r>
              <a:rPr lang="ru-RU" dirty="0"/>
              <a:t>Формирование «индийского» каталога с типовыми решениями: ангары, склады, промышленные цеха, каркасы многоэтажных зданий, частных домов.</a:t>
            </a:r>
          </a:p>
          <a:p>
            <a:pPr lvl="1"/>
            <a:r>
              <a:rPr lang="ru-RU" dirty="0"/>
              <a:t>Акцент на УТП: «Конструкции, рассчитанные на экстремальные нагрузки: от сибирских морозов до индийского муссона».</a:t>
            </a:r>
          </a:p>
          <a:p>
            <a:pPr lvl="1"/>
            <a:r>
              <a:rPr lang="ru-RU" dirty="0"/>
              <a:t>Разработка англоязычной версии сайта с разделом для индийских партнеров.</a:t>
            </a:r>
          </a:p>
          <a:p>
            <a:r>
              <a:rPr lang="ru-RU" b="1" dirty="0"/>
              <a:t>2 Ценовой:</a:t>
            </a:r>
            <a:endParaRPr lang="ru-RU" dirty="0"/>
          </a:p>
          <a:p>
            <a:pPr lvl="1"/>
            <a:r>
              <a:rPr lang="ru-RU" b="1" dirty="0"/>
              <a:t>Стратегия проникновения:</a:t>
            </a:r>
            <a:r>
              <a:rPr lang="ru-RU" dirty="0"/>
              <a:t> Предложение конкурентоспособной цены на 10 % ниже премиальных европейских аналогов при гарантии высокого качества.</a:t>
            </a:r>
          </a:p>
          <a:p>
            <a:pPr lvl="1"/>
            <a:r>
              <a:rPr lang="ru-RU" dirty="0"/>
              <a:t>Использование </a:t>
            </a:r>
            <a:r>
              <a:rPr lang="ru-RU" b="1" dirty="0"/>
              <a:t>мер господдержки</a:t>
            </a:r>
            <a:r>
              <a:rPr lang="ru-RU" dirty="0"/>
              <a:t> для снижения издержек: получение финансовой поддержки через Российский экспортный центр (РЭЦ) по программам возмещения части затрат на транспортировку, сертификацию и участие в выставках. </a:t>
            </a:r>
            <a:r>
              <a:rPr lang="en-US" dirty="0">
                <a:hlinkClick r:id="rId2"/>
              </a:rPr>
              <a:t>https://www.exportcenter.ru/services/spetsialnye-programmy-po-podderzhke-eksporta/?ysclid=mkm5hb19ff471675831</a:t>
            </a:r>
            <a:r>
              <a:rPr lang="ru-RU" dirty="0"/>
              <a:t> </a:t>
            </a:r>
          </a:p>
          <a:p>
            <a:r>
              <a:rPr lang="ru-RU" b="1" dirty="0"/>
              <a:t>3 Коммуникационный:</a:t>
            </a:r>
            <a:endParaRPr lang="ru-RU" dirty="0"/>
          </a:p>
          <a:p>
            <a:pPr lvl="1"/>
            <a:r>
              <a:rPr lang="ru-RU" b="1" dirty="0"/>
              <a:t>Участие в международной выставке «</a:t>
            </a:r>
            <a:r>
              <a:rPr lang="ru-RU" b="1" dirty="0" err="1"/>
              <a:t>India</a:t>
            </a:r>
            <a:r>
              <a:rPr lang="ru-RU" b="1" dirty="0"/>
              <a:t> </a:t>
            </a:r>
            <a:r>
              <a:rPr lang="ru-RU" b="1" dirty="0" err="1"/>
              <a:t>Steel</a:t>
            </a:r>
            <a:r>
              <a:rPr lang="ru-RU" b="1" dirty="0"/>
              <a:t> </a:t>
            </a:r>
            <a:r>
              <a:rPr lang="ru-RU" b="1" dirty="0" err="1"/>
              <a:t>Expo</a:t>
            </a:r>
            <a:r>
              <a:rPr lang="ru-RU" b="1" dirty="0"/>
              <a:t>» или «ACETECH» (</a:t>
            </a:r>
            <a:r>
              <a:rPr lang="ru-RU" b="1" dirty="0" err="1"/>
              <a:t>Mumbai</a:t>
            </a:r>
            <a:r>
              <a:rPr lang="ru-RU" b="1" dirty="0"/>
              <a:t>).</a:t>
            </a:r>
            <a:endParaRPr lang="ru-RU" dirty="0"/>
          </a:p>
          <a:p>
            <a:pPr lvl="2"/>
            <a:r>
              <a:rPr lang="ru-RU" b="1" dirty="0"/>
              <a:t>Цель участия:</a:t>
            </a:r>
            <a:r>
              <a:rPr lang="ru-RU" dirty="0"/>
              <a:t> Презентация бренда ООО «ОЗСМ» индийскому рынку, сбор контактов целевой аудитории, поиск дистрибьюторских партнеров, изучение конкурентов.</a:t>
            </a:r>
          </a:p>
          <a:p>
            <a:pPr lvl="2"/>
            <a:r>
              <a:rPr lang="ru-RU" b="1" dirty="0"/>
              <a:t>План работы стенда на один день (10:00-18:00):</a:t>
            </a:r>
            <a:endParaRPr lang="ru-RU" dirty="0"/>
          </a:p>
          <a:p>
            <a:pPr lvl="3"/>
            <a:r>
              <a:rPr lang="ru-RU" b="1" dirty="0"/>
              <a:t>10:00-12:00:</a:t>
            </a:r>
            <a:r>
              <a:rPr lang="ru-RU" dirty="0"/>
              <a:t> Демонстрация продуктовых решений (макеты, видео на экране). Работа с посетителями.</a:t>
            </a:r>
          </a:p>
          <a:p>
            <a:pPr lvl="3"/>
            <a:r>
              <a:rPr lang="ru-RU" b="1" dirty="0"/>
              <a:t>12:00-13:00:</a:t>
            </a:r>
            <a:r>
              <a:rPr lang="ru-RU" dirty="0"/>
              <a:t> Проведение презентации «</a:t>
            </a:r>
            <a:r>
              <a:rPr lang="ru-RU" dirty="0" err="1"/>
              <a:t>Steel</a:t>
            </a:r>
            <a:r>
              <a:rPr lang="ru-RU" dirty="0"/>
              <a:t> </a:t>
            </a:r>
            <a:r>
              <a:rPr lang="ru-RU" dirty="0" err="1"/>
              <a:t>Structures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Growing</a:t>
            </a:r>
            <a:r>
              <a:rPr lang="ru-RU" dirty="0"/>
              <a:t> </a:t>
            </a:r>
            <a:r>
              <a:rPr lang="ru-RU" dirty="0" err="1"/>
              <a:t>India</a:t>
            </a:r>
            <a:r>
              <a:rPr lang="ru-RU" dirty="0"/>
              <a:t>: </a:t>
            </a:r>
            <a:r>
              <a:rPr lang="ru-RU" dirty="0" err="1"/>
              <a:t>Siberian</a:t>
            </a:r>
            <a:r>
              <a:rPr lang="ru-RU" dirty="0"/>
              <a:t> </a:t>
            </a:r>
            <a:r>
              <a:rPr lang="ru-RU" dirty="0" err="1"/>
              <a:t>Reliability</a:t>
            </a:r>
            <a:r>
              <a:rPr lang="ru-RU" dirty="0"/>
              <a:t>» с раздачей материалов (брошюры, </a:t>
            </a:r>
            <a:r>
              <a:rPr lang="ru-RU" dirty="0" err="1"/>
              <a:t>usb</a:t>
            </a:r>
            <a:r>
              <a:rPr lang="ru-RU" dirty="0"/>
              <a:t>-накопители).</a:t>
            </a:r>
          </a:p>
          <a:p>
            <a:pPr lvl="3"/>
            <a:r>
              <a:rPr lang="ru-RU" b="1" dirty="0"/>
              <a:t>13:00-15:00:</a:t>
            </a:r>
            <a:r>
              <a:rPr lang="ru-RU" dirty="0"/>
              <a:t> Запланированные B2B-встречи с потенциальными дистрибьюторами (3 встречи по 40 мин).</a:t>
            </a:r>
          </a:p>
          <a:p>
            <a:pPr lvl="3"/>
            <a:r>
              <a:rPr lang="ru-RU" b="1" dirty="0"/>
              <a:t>15:00-16:30:</a:t>
            </a:r>
            <a:r>
              <a:rPr lang="ru-RU" dirty="0"/>
              <a:t> Мероприятие </a:t>
            </a:r>
            <a:r>
              <a:rPr lang="ru-RU" dirty="0" err="1"/>
              <a:t>нетворкинга</a:t>
            </a:r>
            <a:r>
              <a:rPr lang="ru-RU" dirty="0"/>
              <a:t> на стенде (кофе-брейк, неформальное общение).</a:t>
            </a:r>
          </a:p>
          <a:p>
            <a:pPr lvl="3"/>
            <a:r>
              <a:rPr lang="ru-RU" b="1" dirty="0"/>
              <a:t>16:30-18:00:</a:t>
            </a:r>
            <a:r>
              <a:rPr lang="ru-RU" dirty="0"/>
              <a:t> Подведение предварительных итогов дня, общение с посетителями, запись на встречи на следующий день.</a:t>
            </a:r>
          </a:p>
          <a:p>
            <a:pPr lvl="3"/>
            <a:endParaRPr lang="ru-RU" dirty="0"/>
          </a:p>
          <a:p>
            <a:pPr marL="0" lvl="3" indent="0">
              <a:spcBef>
                <a:spcPts val="0"/>
              </a:spcBef>
            </a:pPr>
            <a:endParaRPr lang="ru-RU" sz="2500" dirty="0"/>
          </a:p>
          <a:p>
            <a:pPr marL="0" lvl="3" indent="0">
              <a:spcBef>
                <a:spcPts val="0"/>
              </a:spcBef>
              <a:buNone/>
            </a:pPr>
            <a:r>
              <a:rPr lang="ru-RU" sz="2500" dirty="0"/>
              <a:t>+ </a:t>
            </a:r>
            <a:r>
              <a:rPr lang="ru-RU" sz="2500" b="1" dirty="0" err="1"/>
              <a:t>Digital</a:t>
            </a:r>
            <a:r>
              <a:rPr lang="ru-RU" sz="2500" b="1" dirty="0"/>
              <a:t>-стратегия:</a:t>
            </a:r>
            <a:r>
              <a:rPr lang="ru-RU" sz="2500" dirty="0"/>
              <a:t> </a:t>
            </a:r>
            <a:r>
              <a:rPr lang="ru-RU" sz="2500" dirty="0" err="1"/>
              <a:t>Таргетированная</a:t>
            </a:r>
            <a:r>
              <a:rPr lang="ru-RU" sz="2500" dirty="0"/>
              <a:t> реклама в </a:t>
            </a:r>
            <a:r>
              <a:rPr lang="ru-RU" sz="2500" dirty="0" err="1"/>
              <a:t>LinkedIn</a:t>
            </a:r>
            <a:r>
              <a:rPr lang="ru-RU" sz="2500" dirty="0"/>
              <a:t> на руководителей строительных компаний, </a:t>
            </a:r>
            <a:r>
              <a:rPr lang="ru-RU" sz="2500" dirty="0" err="1"/>
              <a:t>геотаргетинг</a:t>
            </a:r>
            <a:r>
              <a:rPr lang="ru-RU" sz="2500" dirty="0"/>
              <a:t> на ключевые штаты Индии.</a:t>
            </a:r>
          </a:p>
          <a:p>
            <a:pPr marL="1371600" lvl="3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5545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D5B7E51-D004-4768-8D92-C8F38AE83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b="1" dirty="0"/>
              <a:t>Рекламная компания </a:t>
            </a:r>
            <a:r>
              <a:rPr lang="en-US" b="1" dirty="0"/>
              <a:t>SMART</a:t>
            </a:r>
            <a:endParaRPr lang="ru-RU" b="1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E85B6FB-2041-4B38-A19A-BB7ECE4D3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161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/>
              <a:t>Конкретная:</a:t>
            </a:r>
            <a:r>
              <a:rPr lang="ru-RU" dirty="0"/>
              <a:t> Сделать бренд ООО «ОЗСМ» узнаваемым среди 30% ключевых игроков индийского рынка быстровозводимых зданий и промышленных конструкций в штатах </a:t>
            </a:r>
            <a:r>
              <a:rPr lang="ru-RU" dirty="0" err="1"/>
              <a:t>Махараштра</a:t>
            </a:r>
            <a:r>
              <a:rPr lang="ru-RU" dirty="0"/>
              <a:t>, </a:t>
            </a:r>
            <a:r>
              <a:rPr lang="ru-RU" dirty="0" err="1"/>
              <a:t>Гуджарат</a:t>
            </a:r>
            <a:r>
              <a:rPr lang="ru-RU" dirty="0"/>
              <a:t> и </a:t>
            </a:r>
            <a:r>
              <a:rPr lang="ru-RU" dirty="0" err="1"/>
              <a:t>Тамилнад</a:t>
            </a:r>
            <a:r>
              <a:rPr lang="ru-RU" dirty="0"/>
              <a:t>.</a:t>
            </a:r>
          </a:p>
          <a:p>
            <a:r>
              <a:rPr lang="ru-RU" b="1" dirty="0"/>
              <a:t>Измеримая:</a:t>
            </a:r>
            <a:r>
              <a:rPr lang="ru-RU" dirty="0"/>
              <a:t> К концу 2026 года получить 20 целевых </a:t>
            </a:r>
            <a:r>
              <a:rPr lang="ru-RU" dirty="0" err="1"/>
              <a:t>лидов</a:t>
            </a:r>
            <a:r>
              <a:rPr lang="ru-RU" dirty="0"/>
              <a:t>, провести 20 B2B-встреч, заключить 1 партнерское соглашение с дистрибьютором и 1 пилотный контракт.</a:t>
            </a:r>
          </a:p>
          <a:p>
            <a:r>
              <a:rPr lang="ru-RU" b="1" dirty="0"/>
              <a:t>Достижимая:</a:t>
            </a:r>
            <a:r>
              <a:rPr lang="ru-RU" dirty="0"/>
              <a:t> участие в ключевой отраслевой выставке и запуск целевой </a:t>
            </a:r>
            <a:r>
              <a:rPr lang="ru-RU" dirty="0" err="1"/>
              <a:t>digital</a:t>
            </a:r>
            <a:r>
              <a:rPr lang="ru-RU" dirty="0"/>
              <a:t>-кампании.</a:t>
            </a:r>
          </a:p>
          <a:p>
            <a:r>
              <a:rPr lang="ru-RU" b="1" dirty="0"/>
              <a:t>Релевантная:</a:t>
            </a:r>
            <a:r>
              <a:rPr lang="ru-RU" dirty="0"/>
              <a:t> Цель соответствует стадии </a:t>
            </a:r>
            <a:r>
              <a:rPr lang="ru-RU" b="1" dirty="0"/>
              <a:t>«внедрения»</a:t>
            </a:r>
            <a:r>
              <a:rPr lang="ru-RU" dirty="0"/>
              <a:t> бренда ООО «ОЗСМ</a:t>
            </a:r>
            <a:r>
              <a:rPr lang="ru-RU" b="1" dirty="0"/>
              <a:t>» на новый (индийский) рынок</a:t>
            </a:r>
            <a:r>
              <a:rPr lang="ru-RU" dirty="0"/>
              <a:t>.</a:t>
            </a:r>
          </a:p>
          <a:p>
            <a:r>
              <a:rPr lang="ru-RU" b="1" dirty="0"/>
              <a:t>Ограниченная по времени:</a:t>
            </a:r>
            <a:r>
              <a:rPr lang="ru-RU" dirty="0"/>
              <a:t> 12 месяцев с момента начала активной фазы продвижения.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4877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2F1CE48-220B-4CC7-8A4D-47BC93AFF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919376"/>
              </p:ext>
            </p:extLst>
          </p:nvPr>
        </p:nvGraphicFramePr>
        <p:xfrm>
          <a:off x="241852" y="1465401"/>
          <a:ext cx="11486322" cy="152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7678">
                  <a:extLst>
                    <a:ext uri="{9D8B030D-6E8A-4147-A177-3AD203B41FA5}">
                      <a16:colId xmlns:a16="http://schemas.microsoft.com/office/drawing/2014/main" val="2863835223"/>
                    </a:ext>
                  </a:extLst>
                </a:gridCol>
                <a:gridCol w="6189870">
                  <a:extLst>
                    <a:ext uri="{9D8B030D-6E8A-4147-A177-3AD203B41FA5}">
                      <a16:colId xmlns:a16="http://schemas.microsoft.com/office/drawing/2014/main" val="4187994035"/>
                    </a:ext>
                  </a:extLst>
                </a:gridCol>
                <a:gridCol w="3828774">
                  <a:extLst>
                    <a:ext uri="{9D8B030D-6E8A-4147-A177-3AD203B41FA5}">
                      <a16:colId xmlns:a16="http://schemas.microsoft.com/office/drawing/2014/main" val="420691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100" dirty="0"/>
                        <a:t>Мера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/>
                        <a:t>Условия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/>
                        <a:t>Описание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02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Компенсация по экспортным кредитам коммерческих банков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ru-RU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правительство объявило о пакете поддержки экспорта в размере 7 295 крор рупий для предоставления помощи малым экспортерам и улучшению доступа к кредитам. Это включает схему субвенции процентов на сумму 5 181 крор рупий и гарантийную поддержку экспортных кредитов в размере 2 114 крор рупий. Обе меры будут действовать в течение шести лет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Компенсации начисляется при</a:t>
                      </a:r>
                      <a:r>
                        <a:rPr lang="ru-RU" sz="1200" baseline="0" dirty="0"/>
                        <a:t> продаже в рассрочку покупателю на китайский рынок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823880"/>
                  </a:ext>
                </a:extLst>
              </a:tr>
            </a:tbl>
          </a:graphicData>
        </a:graphic>
      </p:graphicFrame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DFA4E61-0ECC-49F4-9DBD-FC8FBAA8D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91" y="0"/>
            <a:ext cx="10515600" cy="1325563"/>
          </a:xfrm>
        </p:spPr>
        <p:txBody>
          <a:bodyPr/>
          <a:lstStyle/>
          <a:p>
            <a:r>
              <a:rPr lang="ru-RU" dirty="0"/>
              <a:t>Меры государственной поддержки</a:t>
            </a:r>
          </a:p>
        </p:txBody>
      </p:sp>
    </p:spTree>
    <p:extLst>
      <p:ext uri="{BB962C8B-B14F-4D97-AF65-F5344CB8AC3E}">
        <p14:creationId xmlns:p14="http://schemas.microsoft.com/office/powerpoint/2010/main" val="2318173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BC02C-5D16-4F87-BD02-2215FBE6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Характеристика бренда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85059699-6B4B-4FAE-9092-787615919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664298"/>
              </p:ext>
            </p:extLst>
          </p:nvPr>
        </p:nvGraphicFramePr>
        <p:xfrm>
          <a:off x="838200" y="1909274"/>
          <a:ext cx="10622872" cy="3083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40650">
                  <a:extLst>
                    <a:ext uri="{9D8B030D-6E8A-4147-A177-3AD203B41FA5}">
                      <a16:colId xmlns:a16="http://schemas.microsoft.com/office/drawing/2014/main" val="3595221990"/>
                    </a:ext>
                  </a:extLst>
                </a:gridCol>
                <a:gridCol w="5882222">
                  <a:extLst>
                    <a:ext uri="{9D8B030D-6E8A-4147-A177-3AD203B41FA5}">
                      <a16:colId xmlns:a16="http://schemas.microsoft.com/office/drawing/2014/main" val="1363958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Отрасль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25.11 Производство строительных металлических конструкций, изделий и их частей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46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Регион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Омска область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751540"/>
                  </a:ext>
                </a:extLst>
              </a:tr>
              <a:tr h="207054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Юридическое название компании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АО "ОМЗМ-МЕТАЛЛ"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525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Виды</a:t>
                      </a:r>
                      <a:r>
                        <a:rPr lang="ru-RU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деятельности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25.12 Производство металлических дверей и окон</a:t>
                      </a:r>
                      <a:br>
                        <a:rPr lang="ru-RU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ru-RU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25.62 Обработка металлических изделий механическая</a:t>
                      </a:r>
                      <a:br>
                        <a:rPr lang="ru-RU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ru-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/>
                        </a:rPr>
                        <a:t>АО "ОМЗМ-МЕТАЛЛ" - Омск - Гендиректор Куропаткин Сергей Иванович - ИНН 5501004870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8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Сведения о компании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ОГРН – 1025500515347</a:t>
                      </a:r>
                      <a:b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ИНН – 5501004870</a:t>
                      </a:r>
                      <a:b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КПП – 550101001</a:t>
                      </a:r>
                      <a:b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644035, Омская область, г. Омск, ул. Комбинатская, д.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296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73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6917702-0C6A-4D3E-9550-5C335CC9A04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/>
              <a:t>Макет рекламного продукта для продвижения в Индии – общее предложение</a:t>
            </a:r>
            <a:br>
              <a:rPr lang="ru-RU" b="1"/>
            </a:br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E45F4B9-1B68-47E2-9B6F-7D558808B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55000" lnSpcReduction="20000"/>
          </a:bodyPr>
          <a:lstStyle/>
          <a:p>
            <a:r>
              <a:rPr lang="ru-RU" b="1" dirty="0"/>
              <a:t>Концепция:</a:t>
            </a:r>
            <a:r>
              <a:rPr lang="ru-RU" dirty="0"/>
              <a:t> Визуальный креатив для </a:t>
            </a:r>
            <a:r>
              <a:rPr lang="ru-RU" dirty="0" err="1"/>
              <a:t>выстаночного</a:t>
            </a:r>
            <a:r>
              <a:rPr lang="ru-RU" dirty="0"/>
              <a:t> стенда.</a:t>
            </a:r>
          </a:p>
          <a:p>
            <a:r>
              <a:rPr lang="ru-RU" b="1" dirty="0"/>
              <a:t>Заголовок (слоган):</a:t>
            </a:r>
            <a:r>
              <a:rPr lang="ru-RU" dirty="0"/>
              <a:t>  «</a:t>
            </a:r>
            <a:r>
              <a:rPr lang="en-US" b="1" dirty="0"/>
              <a:t>From Siberian Frost to Indian Growth. We Build the Frame of Your Success.</a:t>
            </a:r>
            <a:r>
              <a:rPr lang="ru-RU" b="1" dirty="0"/>
              <a:t>»</a:t>
            </a:r>
            <a:endParaRPr lang="en-US" dirty="0"/>
          </a:p>
          <a:p>
            <a:r>
              <a:rPr lang="ru-RU" b="1" dirty="0"/>
              <a:t>Визуальный ряд:</a:t>
            </a:r>
            <a:endParaRPr lang="ru-RU" dirty="0"/>
          </a:p>
          <a:p>
            <a:r>
              <a:rPr lang="ru-RU" b="1" dirty="0"/>
              <a:t>Левая часть изображения:</a:t>
            </a:r>
            <a:r>
              <a:rPr lang="ru-RU" dirty="0"/>
              <a:t> Мощная, покрытая инеем стальная конструкция на фоне сибирского промышленного пейзажа (символ надежности и опыта в экстремальных условиях).</a:t>
            </a:r>
          </a:p>
          <a:p>
            <a:r>
              <a:rPr lang="ru-RU" b="1" dirty="0"/>
              <a:t>Центральная часть:</a:t>
            </a:r>
            <a:r>
              <a:rPr lang="ru-RU" dirty="0"/>
              <a:t> Стилизованный переход в виде геометрической линии или моста.</a:t>
            </a:r>
          </a:p>
          <a:p>
            <a:r>
              <a:rPr lang="ru-RU" b="1" dirty="0"/>
              <a:t>Правая часть изображения:</a:t>
            </a:r>
            <a:r>
              <a:rPr lang="ru-RU" dirty="0"/>
              <a:t> Современный склад или промышленное здание, построенное из металлоконструкций, на фоне динамичного индийского города (символ роста и партнерства).</a:t>
            </a:r>
          </a:p>
          <a:p>
            <a:r>
              <a:rPr lang="ru-RU" b="1" dirty="0"/>
              <a:t>Логотип:</a:t>
            </a:r>
            <a:r>
              <a:rPr lang="ru-RU" dirty="0"/>
              <a:t> В правом нижнем углу размещается </a:t>
            </a:r>
            <a:r>
              <a:rPr lang="ru-RU" b="1" dirty="0"/>
              <a:t>новый логотип ООО «ОЗСМ»</a:t>
            </a:r>
            <a:r>
              <a:rPr lang="ru-RU" dirty="0"/>
              <a:t> (который необходимо разработать), под ним слоган на хинди: </a:t>
            </a:r>
          </a:p>
          <a:p>
            <a:pPr marL="0" indent="0">
              <a:buNone/>
            </a:pPr>
            <a:r>
              <a:rPr lang="ru-RU" b="1" dirty="0"/>
              <a:t>"</a:t>
            </a:r>
            <a:r>
              <a:rPr lang="hi-IN" b="1" dirty="0"/>
              <a:t>हम विश्वसनीयता का निर्माण करते हैं"</a:t>
            </a:r>
            <a:r>
              <a:rPr lang="hi-IN" dirty="0"/>
              <a:t> (</a:t>
            </a:r>
            <a:r>
              <a:rPr lang="ru-RU" dirty="0"/>
              <a:t>Мы строим надежность).</a:t>
            </a:r>
          </a:p>
          <a:p>
            <a:r>
              <a:rPr lang="ru-RU" b="1" dirty="0"/>
              <a:t>Текст (короткий):</a:t>
            </a:r>
            <a:br>
              <a:rPr lang="ru-RU" dirty="0"/>
            </a:br>
            <a:r>
              <a:rPr lang="ru-RU" dirty="0"/>
              <a:t>"</a:t>
            </a:r>
            <a:r>
              <a:rPr lang="en-US" dirty="0"/>
              <a:t>OZSM (Omsk Plant of Steel Structures) delivers robust, certified steel frameworks for warehouses, industrial facilities, and commercial buildings. Engineered in Siberia, built for India's ambitious infrastructure. Looking for distribution partners."</a:t>
            </a:r>
            <a:br>
              <a:rPr lang="en-US" dirty="0"/>
            </a:br>
            <a:r>
              <a:rPr lang="ru-RU" b="1" dirty="0"/>
              <a:t>Призыв к действию (</a:t>
            </a:r>
            <a:r>
              <a:rPr lang="en-US" b="1" dirty="0"/>
              <a:t>Call to Action):</a:t>
            </a:r>
            <a:r>
              <a:rPr lang="en-US" dirty="0"/>
              <a:t> "Download our India-specific catalog" / "Visit us at India Steel Expo, Booth #A25".</a:t>
            </a:r>
          </a:p>
          <a:p>
            <a:r>
              <a:rPr lang="ru-RU" dirty="0"/>
              <a:t>Данная стратегия обеспечивает системный выход локального омского бренда на крупнейший перспективный рынок с учетом его текущего состояния и потенциала.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706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B40BC26-F25B-4C8C-91D4-F6DC20D51F6C}"/>
              </a:ext>
            </a:extLst>
          </p:cNvPr>
          <p:cNvSpPr txBox="1">
            <a:spLocks/>
          </p:cNvSpPr>
          <p:nvPr/>
        </p:nvSpPr>
        <p:spPr>
          <a:xfrm>
            <a:off x="956954" y="-2167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Стратегия для разных ЦА</a:t>
            </a:r>
            <a:endParaRPr lang="ru-RU" dirty="0"/>
          </a:p>
        </p:txBody>
      </p:sp>
      <p:graphicFrame>
        <p:nvGraphicFramePr>
          <p:cNvPr id="5" name="Объект 3">
            <a:extLst>
              <a:ext uri="{FF2B5EF4-FFF2-40B4-BE49-F238E27FC236}">
                <a16:creationId xmlns:a16="http://schemas.microsoft.com/office/drawing/2014/main" id="{5D2E600C-650E-4409-AC4A-0ECE3B25B7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8232667"/>
              </p:ext>
            </p:extLst>
          </p:nvPr>
        </p:nvGraphicFramePr>
        <p:xfrm>
          <a:off x="1365661" y="855024"/>
          <a:ext cx="8657112" cy="5734924"/>
        </p:xfrm>
        <a:graphic>
          <a:graphicData uri="http://schemas.openxmlformats.org/drawingml/2006/table">
            <a:tbl>
              <a:tblPr/>
              <a:tblGrid>
                <a:gridCol w="2885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5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5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2049">
                <a:tc>
                  <a:txBody>
                    <a:bodyPr/>
                    <a:lstStyle/>
                    <a:p>
                      <a:pPr algn="l"/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Параметр</a:t>
                      </a:r>
                    </a:p>
                  </a:txBody>
                  <a:tcPr marL="46538" marR="77564" marT="48477" marB="484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ЦА №1: Крупные застройщики</a:t>
                      </a:r>
                    </a:p>
                  </a:txBody>
                  <a:tcPr marL="77564" marR="77564" marT="48477" marB="484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ЦА №2: Частные домовладельцы / Подрядчики</a:t>
                      </a:r>
                    </a:p>
                  </a:txBody>
                  <a:tcPr marL="77564" marR="77564" marT="48477" marB="484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3129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Основной канал</a:t>
                      </a:r>
                      <a:endParaRPr lang="ru-RU" sz="12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538" marR="77564" marT="48477" marB="484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Прямые продажи, отраслевые выставки</a:t>
                      </a:r>
                    </a:p>
                  </a:txBody>
                  <a:tcPr marL="77564" marR="77564" marT="48477" marB="484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Дилерская сеть, Поисковые системы, блоги в </a:t>
                      </a:r>
                      <a:r>
                        <a:rPr lang="ru-RU" sz="12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соц.сетях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564" marR="46538" marT="48477" marB="484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211">
                <a:tc>
                  <a:txBody>
                    <a:bodyPr/>
                    <a:lstStyle/>
                    <a:p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Ключевое сообщение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538" marR="77564" marT="48477" marB="484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Надежность, инженерия, соответствие стандартам, работа под ключ</a:t>
                      </a:r>
                    </a:p>
                  </a:txBody>
                  <a:tcPr marL="77564" marR="77564" marT="48477" marB="484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Скорость строительства, качество конструкций, современность, выгода</a:t>
                      </a:r>
                    </a:p>
                  </a:txBody>
                  <a:tcPr marL="77564" marR="46538" marT="48477" marB="484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4211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контента</a:t>
                      </a:r>
                      <a:endParaRPr lang="ru-RU" sz="12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538" marR="77564" marT="48477" marB="484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Вебинары</a:t>
                      </a:r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технические кейсы, тендерная документация</a:t>
                      </a:r>
                    </a:p>
                  </a:txBody>
                  <a:tcPr marL="77564" marR="77564" marT="48477" marB="484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Видео-</a:t>
                      </a:r>
                      <a:r>
                        <a:rPr lang="ru-RU" sz="12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таймлапсы</a:t>
                      </a:r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красивые </a:t>
                      </a:r>
                      <a:r>
                        <a:rPr lang="ru-RU" sz="12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рендеры</a:t>
                      </a:r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отзывы владельцев, готовые проекты </a:t>
                      </a:r>
                      <a:r>
                        <a:rPr lang="ru-RU" sz="1200" b="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владениях (фото, видео на этапе строительства – где выстроен металлический каркас, лестницы и ограждения, отзывы)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ru-RU" sz="12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564" marR="46538" marT="48477" marB="484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3129"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KPI (</a:t>
                      </a:r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пример)</a:t>
                      </a:r>
                      <a:endParaRPr lang="ru-RU" sz="12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538" marR="77564" marT="48477" marB="484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контрактов, участие в тендерах</a:t>
                      </a:r>
                    </a:p>
                  </a:txBody>
                  <a:tcPr marL="77564" marR="77564" marT="48477" marB="484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дилеров, запросы с сайта/сетей, </a:t>
                      </a:r>
                      <a:r>
                        <a:rPr lang="ru-RU" sz="12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готовые</a:t>
                      </a:r>
                      <a:r>
                        <a:rPr lang="ru-RU" sz="1200" b="0" baseline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проекты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564" marR="46538" marT="48477" marB="484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5292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Меры господдержки</a:t>
                      </a:r>
                      <a:endParaRPr lang="ru-RU" sz="12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538" marR="77564" marT="48477" marB="484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Возмещение затрат на транспортировку пилотной партии, сертификацию.</a:t>
                      </a:r>
                    </a:p>
                  </a:txBody>
                  <a:tcPr marL="77564" marR="77564" marT="48477" marB="484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Возмещение затрат на участие в выставке для поиска дилеров, маркетинговые мероприятия.</a:t>
                      </a:r>
                    </a:p>
                  </a:txBody>
                  <a:tcPr marL="77564" marR="46538" marT="48477" marB="484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645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D2372-72EC-403B-98E5-EC438B17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45480" cy="1325563"/>
          </a:xfrm>
        </p:spPr>
        <p:txBody>
          <a:bodyPr/>
          <a:lstStyle/>
          <a:p>
            <a:r>
              <a:rPr lang="ru-RU" dirty="0"/>
              <a:t>Характеристика бренда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16AA35-3DFE-4BE4-8120-817B9008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436" y="537300"/>
            <a:ext cx="2419688" cy="981212"/>
          </a:xfrm>
          <a:prstGeom prst="rect">
            <a:avLst/>
          </a:prstGeom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75842A5-F074-41D1-A8F8-7DA4ADAB0377}"/>
              </a:ext>
            </a:extLst>
          </p:cNvPr>
          <p:cNvSpPr txBox="1">
            <a:spLocks/>
          </p:cNvSpPr>
          <p:nvPr/>
        </p:nvSpPr>
        <p:spPr>
          <a:xfrm>
            <a:off x="8763000" y="1325182"/>
            <a:ext cx="1432560" cy="500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Логотип</a:t>
            </a:r>
          </a:p>
          <a:p>
            <a:endParaRPr lang="ru-RU" dirty="0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DDCD459-8E7C-404F-B8CA-622C18BF2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498001"/>
              </p:ext>
            </p:extLst>
          </p:nvPr>
        </p:nvGraphicFramePr>
        <p:xfrm>
          <a:off x="687280" y="2441933"/>
          <a:ext cx="10995734" cy="152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97867">
                  <a:extLst>
                    <a:ext uri="{9D8B030D-6E8A-4147-A177-3AD203B41FA5}">
                      <a16:colId xmlns:a16="http://schemas.microsoft.com/office/drawing/2014/main" val="2808121115"/>
                    </a:ext>
                  </a:extLst>
                </a:gridCol>
                <a:gridCol w="5497867">
                  <a:extLst>
                    <a:ext uri="{9D8B030D-6E8A-4147-A177-3AD203B41FA5}">
                      <a16:colId xmlns:a16="http://schemas.microsoft.com/office/drawing/2014/main" val="109366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Торговая марка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АО ОМЗМ-МЕТАЛЛ</a:t>
                      </a:r>
                      <a:endParaRPr lang="ru-RU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648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Торговый знак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/>
                        <a:t>Товарный знак:</a:t>
                      </a:r>
                      <a:r>
                        <a:rPr lang="ru-RU" sz="1400" dirty="0"/>
                        <a:t> На основании данных Федеральной службы по интеллектуальной собственности (Роспатент), по открытым источникам, не обнаружена информация о зарегистрированном товарном знаке (словесном или изобразительном) для данного предприятия. </a:t>
                      </a:r>
                      <a:r>
                        <a:rPr lang="en-US" sz="1400" b="1" u="sng" dirty="0">
                          <a:hlinkClick r:id="rId3"/>
                        </a:rPr>
                        <a:t>https://onlinepatent.ru/trademarks/</a:t>
                      </a:r>
                      <a:r>
                        <a:rPr lang="ru-RU" sz="1400" b="1" u="sng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37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759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AA1641B-9411-4F35-A018-65F65938E31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Сделаны предложения по формированию марки, товарного знака, логотипу, основной идеи</a:t>
            </a:r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5104DEA-5022-4592-BAFD-7D8E0BF319B5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ru-RU" b="1" u="sng"/>
            </a:br>
            <a:r>
              <a:rPr lang="ru-RU" b="1"/>
              <a:t>Название бренда/марки:</a:t>
            </a:r>
            <a:r>
              <a:rPr lang="ru-RU"/>
              <a:t> ООО «ОЗСМ»— Омский завод строительных металлоконструкций.</a:t>
            </a:r>
            <a:r>
              <a:rPr lang="en-US">
                <a:hlinkClick r:id="rId2"/>
              </a:rPr>
              <a:t> https://ozsmk.ru/about</a:t>
            </a:r>
            <a:r>
              <a:rPr lang="ru-RU"/>
              <a:t> </a:t>
            </a:r>
          </a:p>
          <a:p>
            <a:r>
              <a:rPr lang="ru-RU" b="1"/>
              <a:t>Товарный знак:</a:t>
            </a:r>
            <a:r>
              <a:rPr lang="ru-RU"/>
              <a:t> На основании данных Федеральной службы по интеллектуальной собственности (Роспатент), по открытым источникам, не обнаружена информация о зарегистрированном товарном знаке (словесном или изобразительном) для данного предприятия. </a:t>
            </a:r>
            <a:r>
              <a:rPr lang="en-US" b="1" u="sng">
                <a:hlinkClick r:id="rId3"/>
              </a:rPr>
              <a:t>https://onlinepatent.ru/trademarks/</a:t>
            </a:r>
            <a:r>
              <a:rPr lang="ru-RU" b="1" u="sng"/>
              <a:t> </a:t>
            </a:r>
          </a:p>
          <a:p>
            <a:r>
              <a:rPr lang="ru-RU" b="1"/>
              <a:t>Логотип:</a:t>
            </a:r>
            <a:r>
              <a:rPr lang="ru-RU"/>
              <a:t> </a:t>
            </a:r>
            <a:endParaRPr lang="ru-RU" b="1" u="sng"/>
          </a:p>
          <a:p>
            <a:endParaRPr lang="ru-RU" b="1" u="sng" dirty="0"/>
          </a:p>
        </p:txBody>
      </p:sp>
    </p:spTree>
    <p:extLst>
      <p:ext uri="{BB962C8B-B14F-4D97-AF65-F5344CB8AC3E}">
        <p14:creationId xmlns:p14="http://schemas.microsoft.com/office/powerpoint/2010/main" val="2123627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743F871-44FD-47A2-8912-A38481BDD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712" y="2118233"/>
            <a:ext cx="10515600" cy="4351338"/>
          </a:xfrm>
        </p:spPr>
        <p:txBody>
          <a:bodyPr/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является одним из ведущих производителей в области изготовления металлоконструкций. Компания специализируется на проектировании, производстве и монтаже металлоконструкций для различных отраслей, включая энергетическую, промышленную и гражданскую строительство. ОМЗМ-МЕТАЛЛ также предлагает комплектную поставку и комплексные услуги, включая инжиниринговые и строительные направления.</a:t>
            </a:r>
          </a:p>
          <a:p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638FFFA-6E8B-4FBB-82E8-371FDD7F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51" y="17556"/>
            <a:ext cx="10515600" cy="1325563"/>
          </a:xfrm>
        </p:spPr>
        <p:txBody>
          <a:bodyPr/>
          <a:lstStyle/>
          <a:p>
            <a:r>
              <a:rPr lang="ru-RU" dirty="0"/>
              <a:t>Характеристика бренда.</a:t>
            </a:r>
            <a:br>
              <a:rPr lang="ru-RU" dirty="0"/>
            </a:br>
            <a:r>
              <a:rPr lang="ru-RU" dirty="0"/>
              <a:t>Основное содержание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02DDFC-4D05-4054-9876-03A3DCEA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303" y="152549"/>
            <a:ext cx="1797434" cy="180258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46A8A9-B430-4F46-9E88-1F8FA7D6D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32" y="5064490"/>
            <a:ext cx="1554816" cy="15681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2DBAE1-E122-4691-98FE-D0FE814DC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749" y="5077855"/>
            <a:ext cx="1554816" cy="15548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3D7DEB-A958-48E6-AB8C-4DC72EFF3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565" y="5073399"/>
            <a:ext cx="1554817" cy="15592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C3D7E0-0626-45CE-A4EC-0EEE4B0E39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7381" y="5082296"/>
            <a:ext cx="1554817" cy="15503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A0472C0-8523-4A78-B5B8-1260D0189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2198" y="5080649"/>
            <a:ext cx="1554817" cy="154595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76A5090-2B09-4EA7-AFB2-8A01470A3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5510" y="5081506"/>
            <a:ext cx="1536321" cy="15451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C0CF8A3-6EA3-4F94-8395-000BA60079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1832" y="5080648"/>
            <a:ext cx="1582226" cy="154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21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8AF1230-12FB-424A-A11B-F48B2A07273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Характеристика бренда.</a:t>
            </a:r>
            <a:br>
              <a:rPr lang="ru-RU"/>
            </a:br>
            <a:r>
              <a:rPr lang="ru-RU"/>
              <a:t>Стадия жизненного цикла бренда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F44AD7-FD1C-44E6-8755-D24CE601F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23" y="1966416"/>
            <a:ext cx="4577582" cy="4042721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ECF67BDD-522B-459B-A90C-F391904F7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300" y="1825625"/>
            <a:ext cx="5787500" cy="130819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 2012 по 2024 год выручка выросла, значит стадия жизненного цикла бренда – </a:t>
            </a:r>
            <a:r>
              <a:rPr lang="ru-RU" b="1" dirty="0"/>
              <a:t>Рост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0F37F4-226C-4AD1-AEE3-5AE075CBE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675" y="3595490"/>
            <a:ext cx="5637243" cy="2413647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BD4F388-EE88-4159-8F5F-68EC6D1EC6B9}"/>
              </a:ext>
            </a:extLst>
          </p:cNvPr>
          <p:cNvSpPr/>
          <p:nvPr/>
        </p:nvSpPr>
        <p:spPr>
          <a:xfrm>
            <a:off x="725424" y="613246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 источник: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АО "ОМЗМ-МЕТАЛЛ" - Омск - Гендиректор Куропаткин Сергей Иванович - ИНН 5501004870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268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9A244BD-4FD1-4E7A-9D75-E12E8C189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C82CE9B-603E-40E4-963A-30342A0D1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Характеристика бренда.</a:t>
            </a:r>
            <a:br>
              <a:rPr lang="ru-RU" dirty="0"/>
            </a:br>
            <a:r>
              <a:rPr lang="ru-RU" dirty="0"/>
              <a:t>Узнаваемость бренда</a:t>
            </a:r>
          </a:p>
        </p:txBody>
      </p:sp>
    </p:spTree>
    <p:extLst>
      <p:ext uri="{BB962C8B-B14F-4D97-AF65-F5344CB8AC3E}">
        <p14:creationId xmlns:p14="http://schemas.microsoft.com/office/powerpoint/2010/main" val="613211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C82CE9B-603E-40E4-963A-30342A0D1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Анализ стран БРИКС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90716C-2468-42AB-9F92-31A3F1739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347" y="1690688"/>
            <a:ext cx="5144606" cy="4343764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A95FC77A-41BC-45DD-9153-731F3D5F3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686901"/>
            <a:ext cx="5380139" cy="4805974"/>
          </a:xfrm>
        </p:spPr>
        <p:txBody>
          <a:bodyPr>
            <a:norm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Изначально в состав БРИКС вошли пять стремительно развивающихся государств — Бразилия, Россия, Индия, Китай и Южная Африка. С 2024 года к блоку присоединились еще четыре страны — Иран, Египет, Эфиопия и ОАЭ. Масштабное расширение блока свидетельствует о росте интереса к БРИКС и делает актуальным исследование потенциала интеграции внутри объединения.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163F917-E69F-4D24-8A68-627DC04088AE}"/>
              </a:ext>
            </a:extLst>
          </p:cNvPr>
          <p:cNvSpPr/>
          <p:nvPr/>
        </p:nvSpPr>
        <p:spPr>
          <a:xfrm>
            <a:off x="194655" y="556954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 источник: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БРИКС и новая архитектура международной торговли |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BRICS and the new architecture of international trade | 1520 International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724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DF7EC2-D3B6-44B6-9E75-F18A29CA0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48396"/>
            <a:ext cx="6194912" cy="36557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C0396E2-D5DC-428C-8812-CB7C23348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Анализ рынков стран БРИКС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7D7F4FD-4BB1-421E-BB8E-6DDFF899B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3112" y="2118233"/>
            <a:ext cx="4899808" cy="4351338"/>
          </a:xfrm>
        </p:spPr>
        <p:txBody>
          <a:bodyPr>
            <a:norm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Проанализировав рынок стран БРИКС по таким критериям как численность населения и ВВП,  могу отметить что по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числености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населения лидирует Индия и Китай, а по ВВП ОАЭ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241C1E-ADAE-4A35-AAD1-011712A4068D}"/>
              </a:ext>
            </a:extLst>
          </p:cNvPr>
          <p:cNvSpPr txBox="1"/>
          <p:nvPr/>
        </p:nvSpPr>
        <p:spPr>
          <a:xfrm>
            <a:off x="612913" y="6261900"/>
            <a:ext cx="12241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 источник: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SBS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45310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1618</Words>
  <Application>Microsoft Office PowerPoint</Application>
  <PresentationFormat>Широкоэкранный</PresentationFormat>
  <Paragraphs>143</Paragraphs>
  <Slides>21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Mangal</vt:lpstr>
      <vt:lpstr>Times New Roman</vt:lpstr>
      <vt:lpstr>Тема Office</vt:lpstr>
      <vt:lpstr>Модуль Д Продвижение местных брендов</vt:lpstr>
      <vt:lpstr>Характеристика бренда</vt:lpstr>
      <vt:lpstr>Характеристика бренда</vt:lpstr>
      <vt:lpstr>Презентация PowerPoint</vt:lpstr>
      <vt:lpstr>Характеристика бренда. Основное содержание</vt:lpstr>
      <vt:lpstr>Презентация PowerPoint</vt:lpstr>
      <vt:lpstr>Характеристика бренда. Узнаваемость бренда</vt:lpstr>
      <vt:lpstr>Анализ стран БРИКС</vt:lpstr>
      <vt:lpstr>Анализ рынков стран БРИКС</vt:lpstr>
      <vt:lpstr>Анализ рынков стран БРИКС</vt:lpstr>
      <vt:lpstr>Презентация PowerPoint</vt:lpstr>
      <vt:lpstr>Презентация PowerPoint</vt:lpstr>
      <vt:lpstr>Презентация PowerPoint</vt:lpstr>
      <vt:lpstr>Объемы продаж (прогноз)</vt:lpstr>
      <vt:lpstr>Аналитическая подготовка к стратегии бренд-продвижения</vt:lpstr>
      <vt:lpstr>Маркетинговая стратегия продвижения по 4P</vt:lpstr>
      <vt:lpstr>Цель бренд-придвижения по методике 4P</vt:lpstr>
      <vt:lpstr>Рекламная компания SMART</vt:lpstr>
      <vt:lpstr>Меры государственной поддержки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Модуль Д Продвижение местных брендов</dc:title>
  <dc:creator>2st20612</dc:creator>
  <cp:lastModifiedBy>2st20612</cp:lastModifiedBy>
  <cp:revision>22</cp:revision>
  <dcterms:created xsi:type="dcterms:W3CDTF">2026-02-06T05:25:10Z</dcterms:created>
  <dcterms:modified xsi:type="dcterms:W3CDTF">2026-02-06T07:40:23Z</dcterms:modified>
</cp:coreProperties>
</file>